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ie viele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771C84-0489-41A4-9C07-1FA5C6CAE3D8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420864" y="6465975"/>
            <a:ext cx="9329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6B7D34-9DE2-4CCD-8DEC-49BC53CA5C6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69161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2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aech@onkologie-hamburg.de" TargetMode="External"/><Relationship Id="rId2" Type="http://schemas.openxmlformats.org/officeDocument/2006/relationships/hyperlink" Target="mailto:i.bitdinger@uke.d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3CEB-F883-4E3B-9269-1C525C7940C6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7D34-9DE2-4CCD-8DEC-49BC53CA5C6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TARC </a:t>
            </a:r>
            <a:r>
              <a:rPr lang="de-DE" b="1" dirty="0" err="1"/>
              <a:t>trial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5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en-US" dirty="0"/>
              <a:t>Evaluating </a:t>
            </a:r>
            <a:r>
              <a:rPr lang="en-US" dirty="0" err="1"/>
              <a:t>Trifluridine</a:t>
            </a:r>
            <a:r>
              <a:rPr lang="en-US" dirty="0"/>
              <a:t>/</a:t>
            </a:r>
            <a:r>
              <a:rPr lang="en-US" dirty="0" err="1"/>
              <a:t>tipiracil</a:t>
            </a:r>
            <a:r>
              <a:rPr lang="en-US" dirty="0"/>
              <a:t> based </a:t>
            </a:r>
            <a:r>
              <a:rPr lang="en-US" dirty="0" err="1"/>
              <a:t>chemoradiation</a:t>
            </a:r>
            <a:r>
              <a:rPr lang="en-US" dirty="0"/>
              <a:t> in locally Advanced </a:t>
            </a:r>
            <a:r>
              <a:rPr lang="en-US" dirty="0" smtClean="0"/>
              <a:t>Rectal Cancer - The </a:t>
            </a:r>
            <a:r>
              <a:rPr lang="en-US" dirty="0"/>
              <a:t>phase I/II TARC trial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6"/>
          </p:nvPr>
        </p:nvSpPr>
        <p:spPr>
          <a:xfrm>
            <a:off x="838200" y="4926135"/>
            <a:ext cx="10515600" cy="1442392"/>
          </a:xfrm>
        </p:spPr>
        <p:txBody>
          <a:bodyPr>
            <a:normAutofit fontScale="85000" lnSpcReduction="20000"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Rekrutierung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: 	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Beginn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17.10.2019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Ende: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offen	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Patientenzahl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122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Ansprechpartner UKE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PI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PD Dr. Marianne Sinn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	040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– 7410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70434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ma.sinn@uke.de</a:t>
            </a: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SI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Prof. Dr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. Cordula Petersen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	040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7410 58532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a.petersen@uke.de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SK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Inga Bitdinger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	040 – 7410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54354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i.bitdinger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@uke.de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1440">
              <a:lnSpc>
                <a:spcPts val="1255"/>
              </a:lnSpc>
              <a:spcBef>
                <a:spcPts val="1040"/>
              </a:spcBef>
            </a:pPr>
            <a:r>
              <a:rPr lang="de-DE" sz="1400" b="1" spc="-5" dirty="0" smtClean="0">
                <a:cs typeface="Arial"/>
              </a:rPr>
              <a:t>Ansprechpartner</a:t>
            </a:r>
            <a:r>
              <a:rPr lang="de-DE" sz="1400" b="1" spc="25" dirty="0" smtClean="0">
                <a:cs typeface="Arial"/>
              </a:rPr>
              <a:t> </a:t>
            </a:r>
            <a:r>
              <a:rPr lang="de-DE" sz="1400" b="1" spc="-5" dirty="0">
                <a:cs typeface="Arial"/>
              </a:rPr>
              <a:t>SOH:</a:t>
            </a:r>
            <a:endParaRPr lang="de-DE" sz="1400" dirty="0">
              <a:cs typeface="Arial"/>
            </a:endParaRPr>
          </a:p>
          <a:p>
            <a:pPr marL="91440">
              <a:lnSpc>
                <a:spcPts val="1255"/>
              </a:lnSpc>
              <a:tabLst>
                <a:tab pos="1005840" algn="l"/>
                <a:tab pos="3749040" algn="l"/>
                <a:tab pos="5578475" algn="l"/>
              </a:tabLst>
            </a:pPr>
            <a:r>
              <a:rPr lang="de-DE" sz="1400" spc="-5" dirty="0">
                <a:cs typeface="Arial"/>
              </a:rPr>
              <a:t>SK	</a:t>
            </a:r>
            <a:r>
              <a:rPr lang="de-DE" sz="1400" dirty="0">
                <a:cs typeface="Arial"/>
              </a:rPr>
              <a:t>Dorothea</a:t>
            </a:r>
            <a:r>
              <a:rPr lang="de-DE" sz="1400" spc="-25" dirty="0">
                <a:cs typeface="Arial"/>
              </a:rPr>
              <a:t> </a:t>
            </a:r>
            <a:r>
              <a:rPr lang="de-DE" sz="1400" dirty="0">
                <a:cs typeface="Arial"/>
              </a:rPr>
              <a:t>Zäch	040 – </a:t>
            </a:r>
            <a:r>
              <a:rPr lang="de-DE" sz="1400" spc="-5" dirty="0">
                <a:cs typeface="Arial"/>
              </a:rPr>
              <a:t>35071 </a:t>
            </a:r>
            <a:r>
              <a:rPr lang="de-DE" sz="1400" dirty="0">
                <a:cs typeface="Arial"/>
              </a:rPr>
              <a:t>777</a:t>
            </a:r>
            <a:r>
              <a:rPr lang="de-DE" sz="1400" spc="-15" dirty="0">
                <a:cs typeface="Arial"/>
              </a:rPr>
              <a:t> </a:t>
            </a:r>
            <a:r>
              <a:rPr lang="de-DE" sz="1400" dirty="0">
                <a:cs typeface="Arial"/>
              </a:rPr>
              <a:t>-</a:t>
            </a:r>
            <a:r>
              <a:rPr lang="de-DE" sz="1400" spc="-5" dirty="0">
                <a:cs typeface="Arial"/>
              </a:rPr>
              <a:t> </a:t>
            </a:r>
            <a:r>
              <a:rPr lang="de-DE" sz="1400" dirty="0">
                <a:cs typeface="Arial"/>
              </a:rPr>
              <a:t>526	</a:t>
            </a:r>
            <a:r>
              <a:rPr lang="de-DE" sz="14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cs typeface="Arial"/>
                <a:hlinkClick r:id="rId3"/>
              </a:rPr>
              <a:t>zaech@onkologie-hamburg.de</a:t>
            </a:r>
            <a:endParaRPr lang="de-DE" sz="1400" dirty="0">
              <a:cs typeface="Arial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800783"/>
            <a:ext cx="6759901" cy="2673883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7823199" y="1800783"/>
            <a:ext cx="346221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 smtClean="0"/>
              <a:t>Main Inclusion Criteria:</a:t>
            </a:r>
          </a:p>
          <a:p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Male </a:t>
            </a:r>
            <a:r>
              <a:rPr lang="en-US" sz="1100" dirty="0"/>
              <a:t>or female patients with histologically </a:t>
            </a:r>
            <a:r>
              <a:rPr lang="en-US" sz="1100" dirty="0" smtClean="0"/>
              <a:t>proven  adenocarcinoma </a:t>
            </a:r>
            <a:r>
              <a:rPr lang="en-US" sz="1100" dirty="0"/>
              <a:t>of the rectum (</a:t>
            </a:r>
            <a:r>
              <a:rPr lang="en-US" sz="1100" dirty="0" err="1"/>
              <a:t>tumour</a:t>
            </a:r>
            <a:r>
              <a:rPr lang="en-US" sz="1100" dirty="0"/>
              <a:t> ≤ 12 cm from the </a:t>
            </a:r>
            <a:r>
              <a:rPr lang="en-US" sz="1100" dirty="0" smtClean="0"/>
              <a:t>anal verge </a:t>
            </a:r>
            <a:r>
              <a:rPr lang="en-US" sz="1100" dirty="0"/>
              <a:t>as assessed by rigid proctoscopy).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Indication </a:t>
            </a:r>
            <a:r>
              <a:rPr lang="en-US" sz="1100" dirty="0"/>
              <a:t>for </a:t>
            </a:r>
            <a:r>
              <a:rPr lang="en-US" sz="1100" dirty="0" err="1"/>
              <a:t>neoadjuvant</a:t>
            </a:r>
            <a:r>
              <a:rPr lang="en-US" sz="1100" dirty="0"/>
              <a:t> </a:t>
            </a:r>
            <a:r>
              <a:rPr lang="en-US" sz="1100" dirty="0" err="1"/>
              <a:t>chemoradiation</a:t>
            </a:r>
            <a:r>
              <a:rPr lang="en-US" sz="1100" dirty="0"/>
              <a:t>: clinical </a:t>
            </a:r>
            <a:r>
              <a:rPr lang="en-US" sz="1100" dirty="0" err="1"/>
              <a:t>tumour</a:t>
            </a:r>
            <a:r>
              <a:rPr lang="en-US" sz="1100" dirty="0"/>
              <a:t> </a:t>
            </a:r>
            <a:r>
              <a:rPr lang="en-US" sz="1100" dirty="0" smtClean="0"/>
              <a:t>stage T3/4 </a:t>
            </a:r>
            <a:r>
              <a:rPr lang="en-US" sz="1100" dirty="0"/>
              <a:t>or any node-positive disease (clinical stage according </a:t>
            </a:r>
            <a:r>
              <a:rPr lang="en-US" sz="1100" dirty="0" smtClean="0"/>
              <a:t>the TNM </a:t>
            </a:r>
            <a:r>
              <a:rPr lang="en-US" sz="1100" dirty="0"/>
              <a:t>classification system, based on MRI).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No </a:t>
            </a:r>
            <a:r>
              <a:rPr lang="en-US" sz="1100" dirty="0"/>
              <a:t>evidence of metastatic disease (as evidenced by </a:t>
            </a:r>
            <a:r>
              <a:rPr lang="en-US" sz="1100" dirty="0" smtClean="0"/>
              <a:t>negative CT-scan </a:t>
            </a:r>
            <a:r>
              <a:rPr lang="en-US" sz="1100" dirty="0"/>
              <a:t>of the chest and abdomen).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The </a:t>
            </a:r>
            <a:r>
              <a:rPr lang="en-US" sz="1100" dirty="0"/>
              <a:t>disease must be considered either </a:t>
            </a:r>
            <a:r>
              <a:rPr lang="en-US" sz="1100" dirty="0" err="1"/>
              <a:t>resectable</a:t>
            </a:r>
            <a:r>
              <a:rPr lang="en-US" sz="1100" dirty="0"/>
              <a:t> at the time </a:t>
            </a:r>
            <a:r>
              <a:rPr lang="en-US" sz="1100" dirty="0" smtClean="0"/>
              <a:t>of entry </a:t>
            </a:r>
            <a:r>
              <a:rPr lang="en-US" sz="1100" dirty="0"/>
              <a:t>or expected to become </a:t>
            </a:r>
            <a:r>
              <a:rPr lang="en-US" sz="1100" dirty="0" err="1"/>
              <a:t>resectable</a:t>
            </a:r>
            <a:r>
              <a:rPr lang="en-US" sz="1100" dirty="0"/>
              <a:t> after </a:t>
            </a:r>
            <a:r>
              <a:rPr lang="en-US" sz="1100" dirty="0" smtClean="0"/>
              <a:t>preoperative </a:t>
            </a:r>
            <a:r>
              <a:rPr lang="en-US" sz="1100" dirty="0" err="1" smtClean="0"/>
              <a:t>chemoradiation</a:t>
            </a:r>
            <a:r>
              <a:rPr lang="en-US" sz="1100" dirty="0"/>
              <a:t>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6464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TARC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754</cp:revision>
  <cp:lastPrinted>2020-01-29T11:40:00Z</cp:lastPrinted>
  <dcterms:created xsi:type="dcterms:W3CDTF">2017-03-19T13:32:17Z</dcterms:created>
  <dcterms:modified xsi:type="dcterms:W3CDTF">2020-07-08T08:07:01Z</dcterms:modified>
</cp:coreProperties>
</file>